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AEE3BF5-FBB0-4A70-9AF7-D23EC53D9811}">
          <p14:sldIdLst>
            <p14:sldId id="256"/>
            <p14:sldId id="257"/>
            <p14:sldId id="258"/>
            <p14:sldId id="259"/>
            <p14:sldId id="260"/>
            <p14:sldId id="261"/>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24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3/28/2020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EG" sz="3200" dirty="0" smtClean="0"/>
              <a:t>الدبلوم المهنى </a:t>
            </a:r>
            <a:br>
              <a:rPr lang="ar-EG" sz="3200" dirty="0" smtClean="0"/>
            </a:br>
            <a:r>
              <a:rPr lang="ar-EG" sz="3200" dirty="0" smtClean="0"/>
              <a:t>شعبة تربية خاصة </a:t>
            </a:r>
            <a:br>
              <a:rPr lang="ar-EG" sz="3200" dirty="0" smtClean="0"/>
            </a:br>
            <a:r>
              <a:rPr lang="ar-EG" sz="3200" dirty="0" smtClean="0"/>
              <a:t>مادة التدخل المبكر والارشاد الاسرى</a:t>
            </a:r>
            <a:endParaRPr lang="ar-EG" sz="3200" dirty="0"/>
          </a:p>
        </p:txBody>
      </p:sp>
      <p:sp>
        <p:nvSpPr>
          <p:cNvPr id="3" name="Subtitle 2"/>
          <p:cNvSpPr>
            <a:spLocks noGrp="1"/>
          </p:cNvSpPr>
          <p:nvPr>
            <p:ph type="subTitle" idx="1"/>
          </p:nvPr>
        </p:nvSpPr>
        <p:spPr/>
        <p:txBody>
          <a:bodyPr/>
          <a:lstStyle/>
          <a:p>
            <a:r>
              <a:rPr lang="ar-EG" dirty="0" smtClean="0"/>
              <a:t>المحاضرة الثالثة من اسبوع الدراسة الحالى</a:t>
            </a:r>
          </a:p>
          <a:p>
            <a:r>
              <a:rPr lang="ar-EG" dirty="0" smtClean="0"/>
              <a:t>عنوان المحاضرة «صعوبات التعلم «د/رحاب يحيي</a:t>
            </a:r>
            <a:endParaRPr lang="ar-EG" dirty="0"/>
          </a:p>
        </p:txBody>
      </p:sp>
    </p:spTree>
    <p:extLst>
      <p:ext uri="{BB962C8B-B14F-4D97-AF65-F5344CB8AC3E}">
        <p14:creationId xmlns:p14="http://schemas.microsoft.com/office/powerpoint/2010/main" val="329718993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fontAlgn="base"/>
            <a:r>
              <a:rPr lang="ar-EG" sz="2800" b="1" dirty="0">
                <a:effectLst/>
              </a:rPr>
              <a:t>مظاهر صعوبات التعلم:</a:t>
            </a:r>
            <a:r>
              <a:rPr lang="ar-EG" sz="2800" dirty="0">
                <a:effectLst/>
              </a:rPr>
              <a:t/>
            </a:r>
            <a:br>
              <a:rPr lang="ar-EG" sz="2800" dirty="0">
                <a:effectLst/>
              </a:rPr>
            </a:br>
            <a:r>
              <a:rPr lang="ar-EG" sz="2800" dirty="0">
                <a:effectLst/>
              </a:rPr>
              <a:t>صعوبات التعلم الأكاديمية</a:t>
            </a:r>
            <a:r>
              <a:rPr lang="ar-EG" sz="2800" dirty="0">
                <a:effectLst/>
              </a:rPr>
              <a:t/>
            </a:r>
            <a:br>
              <a:rPr lang="ar-EG" sz="2800" dirty="0">
                <a:effectLst/>
              </a:rPr>
            </a:br>
            <a:r>
              <a:rPr lang="ar-EG" sz="2800" dirty="0">
                <a:effectLst/>
              </a:rPr>
              <a:t>صعوبات التعلم التطورية( النمائية)</a:t>
            </a:r>
            <a:r>
              <a:rPr lang="ar-EG" sz="2800" dirty="0">
                <a:effectLst/>
              </a:rPr>
              <a:t/>
            </a:r>
            <a:br>
              <a:rPr lang="ar-EG" sz="2800" dirty="0">
                <a:effectLst/>
              </a:rPr>
            </a:br>
            <a:endParaRPr lang="ar-EG"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3587" y="2101850"/>
            <a:ext cx="5076825" cy="4133850"/>
          </a:xfrm>
        </p:spPr>
      </p:pic>
    </p:spTree>
    <p:extLst>
      <p:ext uri="{BB962C8B-B14F-4D97-AF65-F5344CB8AC3E}">
        <p14:creationId xmlns:p14="http://schemas.microsoft.com/office/powerpoint/2010/main" val="347609066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smtClean="0"/>
              <a:t>تابع المحاضرة القادمة........................</a:t>
            </a:r>
            <a:endParaRPr lang="ar-EG" dirty="0"/>
          </a:p>
        </p:txBody>
      </p:sp>
    </p:spTree>
    <p:extLst>
      <p:ext uri="{BB962C8B-B14F-4D97-AF65-F5344CB8AC3E}">
        <p14:creationId xmlns:p14="http://schemas.microsoft.com/office/powerpoint/2010/main" val="26625595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صعوبات  التعلم</a:t>
            </a:r>
            <a:endParaRPr lang="ar-EG" dirty="0"/>
          </a:p>
        </p:txBody>
      </p:sp>
      <p:sp>
        <p:nvSpPr>
          <p:cNvPr id="3" name="Content Placeholder 2"/>
          <p:cNvSpPr>
            <a:spLocks noGrp="1"/>
          </p:cNvSpPr>
          <p:nvPr>
            <p:ph idx="1"/>
          </p:nvPr>
        </p:nvSpPr>
        <p:spPr/>
        <p:txBody>
          <a:bodyPr>
            <a:normAutofit fontScale="92500" lnSpcReduction="20000"/>
          </a:bodyPr>
          <a:lstStyle/>
          <a:p>
            <a:r>
              <a:rPr lang="ar-EG" dirty="0"/>
              <a:t>عتبر مضوع صعوبات التعلم “”</a:t>
            </a:r>
            <a:r>
              <a:rPr lang="en-US" dirty="0"/>
              <a:t>Learning Disabilities </a:t>
            </a:r>
            <a:r>
              <a:rPr lang="ar-EG" dirty="0"/>
              <a:t>من الموضوعات المهمة في الميدان التربوي فهو من الموضوعات التي شغلت اهتمام الباحثين والعلماء في مجال علم النفس بصفة عامة وعلم النفس التربوي و الصحة النفسية بصفة خاصة، وقد تزايد هذا الاهتمام بوجه خاص مع منتصف الستينات وبداية السبعينات في القرن العشرين الميلادي ، وامتد البحث في هذا الموضوع إلى عدة فروع أخرى من العلم مثل الطب النفسي والعصبي والتوجيه والإرشاد النفسي، والصحة النفسية، ومجال ذوى الاحتياجات الخاصة، أو ما كان يشار إليهم منذ فترة قريبة بذوي الإعاقات الخاصة، والمعوقين.</a:t>
            </a:r>
            <a:endParaRPr lang="ar-EG" dirty="0"/>
          </a:p>
        </p:txBody>
      </p:sp>
    </p:spTree>
    <p:extLst>
      <p:ext uri="{BB962C8B-B14F-4D97-AF65-F5344CB8AC3E}">
        <p14:creationId xmlns:p14="http://schemas.microsoft.com/office/powerpoint/2010/main" val="17149253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153400" cy="6150008"/>
          </a:xfrm>
        </p:spPr>
        <p:txBody>
          <a:bodyPr>
            <a:normAutofit/>
          </a:bodyPr>
          <a:lstStyle/>
          <a:p>
            <a:r>
              <a:rPr lang="ar-EG" dirty="0"/>
              <a:t>ومع تقدم البحث في هذا الموضوع الحيوي، وانتشار مراكز البحث والمؤسسات المتخصصة في دراسة وعلاج حالات صعوبات التعلم من الجوانب المختلفة خفت حدة الخوف والقلق لدى أصحاب هذه الصعوبات وذويهم والقائمين على تربية ورعاية هذه الفئات. ولقد كان “البرت إينشتين” </a:t>
            </a:r>
            <a:r>
              <a:rPr lang="en-US" dirty="0"/>
              <a:t>Albert Einstein </a:t>
            </a:r>
            <a:r>
              <a:rPr lang="ar-EG" dirty="0"/>
              <a:t>عالم الرياضيات المشهور يعانى من بعض هذه الصعوبات في طفولته وما بعدها بعدة سنوات فلم يبدأ “إينشتين، الكلام حتى سن الثالثة من عمره، كما كان يجد صعوبة في تكوين الجمل حتى سن السابعة، وكان أدائه المدرسي بوجه عام دون المستوى المطلوب في مثل عمره</a:t>
            </a:r>
            <a:endParaRPr lang="ar-EG" dirty="0"/>
          </a:p>
        </p:txBody>
      </p:sp>
    </p:spTree>
    <p:extLst>
      <p:ext uri="{BB962C8B-B14F-4D97-AF65-F5344CB8AC3E}">
        <p14:creationId xmlns:p14="http://schemas.microsoft.com/office/powerpoint/2010/main" val="311475521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pPr fontAlgn="base"/>
            <a:r>
              <a:rPr lang="ar-EG" dirty="0"/>
              <a:t>فلم يظهر أي تفوق في الحساب ولم تظهر لديه أي قدرات خاصة في أي من موضوعات الدراسة، بل كان يجد صعوبة واضحة في دراسة اللغات الأجنبية وتنبأ له أحد المدرسين بعدم التفوق في الدراسة. وامتدت صعوبات اللغة عند “إينشتين” حتى مرحلة متأخرة من العمر. كما كان يعانى من صعوبة الكتابة والتعبير. إما بالنسبة للمهارات المعرفية فقد كان يجد صعوبة في عملية التفكير، وخاصة فيما يتصل بالتعبير عن الأفكار.</a:t>
            </a:r>
          </a:p>
          <a:p>
            <a:r>
              <a:rPr lang="ar-EG" dirty="0"/>
              <a:t/>
            </a:r>
            <a:br>
              <a:rPr lang="ar-EG" dirty="0"/>
            </a:br>
            <a:endParaRPr lang="ar-EG" dirty="0"/>
          </a:p>
        </p:txBody>
      </p:sp>
    </p:spTree>
    <p:extLst>
      <p:ext uri="{BB962C8B-B14F-4D97-AF65-F5344CB8AC3E}">
        <p14:creationId xmlns:p14="http://schemas.microsoft.com/office/powerpoint/2010/main" val="66790565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82000" cy="5845208"/>
          </a:xfrm>
        </p:spPr>
        <p:txBody>
          <a:bodyPr>
            <a:normAutofit fontScale="77500" lnSpcReduction="20000"/>
          </a:bodyPr>
          <a:lstStyle/>
          <a:p>
            <a:pPr fontAlgn="base"/>
            <a:r>
              <a:rPr lang="ar-EG" b="1" dirty="0"/>
              <a:t>مفهوم صعوبات التعلم :</a:t>
            </a:r>
            <a:endParaRPr lang="ar-EG" dirty="0"/>
          </a:p>
          <a:p>
            <a:pPr fontAlgn="base"/>
            <a:r>
              <a:rPr lang="ar-EG" dirty="0"/>
              <a:t>يعد سوء الأداء الدراسي من المشاكل الهامة التي تواجه بعض الآسر التي تطمع أن يكون أبناؤها من المتفوقين – وهناك عدة أسباب لسوء الأداء الدراسي للأطفال والمراهقين – فالبعض قد يكون لديهم مشاكل أسرية أو عاطفية- بينما عند البعض الآخر يكون سبب الاضطراب أساسا في المجتمع الذي يعيشون فيه أو في المدرسة أو في شلة الأصدقاء – وهناك فئة أخرى يكون سبب سوء الأداء الدراسي أساسا بسبب انخفاض معدل الذكاء لديهم، ولكن هناك 10 – 20 % من هؤلاء الأطفال يكون سبب سوء الأداء الدراسي أو صعوبة التعلم لديهم بسبب وجود اضطراب منشأه اختلال بالجهاز العصبي ويطلق عليه ” اضطراب التعلم ” هي تعني وجود مشكلة في التحصيل الأكاديمي (الدراسي) في مواد القراءة / أو الكتابة / أو الحساب وعلى العكس من الإعاقات الأخرى مثل الشلل والعمي فان إعاقات التعلم هي إعاقة خفية وأنها إعاقة غير ظاهرة ولا تترك أثرا واضحا على الطفل بحيث يسرع آخرون للمساعدة والمساندة.</a:t>
            </a:r>
          </a:p>
          <a:p>
            <a:endParaRPr lang="ar-EG" dirty="0"/>
          </a:p>
        </p:txBody>
      </p:sp>
    </p:spTree>
    <p:extLst>
      <p:ext uri="{BB962C8B-B14F-4D97-AF65-F5344CB8AC3E}">
        <p14:creationId xmlns:p14="http://schemas.microsoft.com/office/powerpoint/2010/main" val="404680063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normAutofit/>
          </a:bodyPr>
          <a:lstStyle/>
          <a:p>
            <a:r>
              <a:rPr lang="ar-EG" dirty="0"/>
              <a:t>إن مشاكل اضطراب التعلم هي من المشاكل التي تظل مدى الحياة وتحتاج تفهم ومساعدة مستمرة خلال سنوات الدراسة من الابتدائي إلى الثانوي وما بعد ذلك من الدراسة، إن هذا الاضطراب يؤدي إلى الإعاقة في الحياة ويكون له تأثير هام ليس فقط في الفصل الدراسي والتحصيل الأكاديمي ولكن أيضا يؤثر على لعب الأطفال وأنشطتهم اليومية ، وكذلك على قدرتهم على عمل صداقات، ولذلك فان مساعدة هؤلاء الأطفال تعني أكثر من مجرد تنظيم برامج دراسية تعليمية بالمدرسة</a:t>
            </a:r>
            <a:endParaRPr lang="ar-EG" dirty="0"/>
          </a:p>
        </p:txBody>
      </p:sp>
    </p:spTree>
    <p:extLst>
      <p:ext uri="{BB962C8B-B14F-4D97-AF65-F5344CB8AC3E}">
        <p14:creationId xmlns:p14="http://schemas.microsoft.com/office/powerpoint/2010/main" val="308927322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05800" cy="5388008"/>
          </a:xfrm>
        </p:spPr>
        <p:txBody>
          <a:bodyPr>
            <a:normAutofit fontScale="92500" lnSpcReduction="10000"/>
          </a:bodyPr>
          <a:lstStyle/>
          <a:p>
            <a:r>
              <a:rPr lang="ar-EG" dirty="0"/>
              <a:t>و صعوبات التعلم مصطلح عام يصف مجموعة من التلاميذ في الفصل الدراسي العادي يظهرون انخفاضاً في التحصيل الدراسي عن زملائهم العاديين مع انهم يتمتعون بذكاء عادي فوق المتوسط ، إلا أنهم يظهرون صعوبة في بعض العمليات المتصلة بالتعلم : كالفهم ، أو التفكير ، أو الإدراك ، أو الانتباه ، أو القراءة ، أو الكتابة ، أو التهجي ، أو النطق ، أو اجراء العمليات الحسابية أو في المهارات المتصلة بكل من العمليات السابقة ويستبعد من حالات صعوبات التعلم ذوو الإعاقة العقلية والمضطربون انفعالياً والمصابون بأمراض وعيوب السمع والبصر وذوو الإعاقات المتعددة ذلك حيث أن اعاقتهم قد تكون سبباً مباشراً للصعوبات التي يعانون منها .</a:t>
            </a:r>
            <a:endParaRPr lang="ar-EG" dirty="0"/>
          </a:p>
        </p:txBody>
      </p:sp>
    </p:spTree>
    <p:extLst>
      <p:ext uri="{BB962C8B-B14F-4D97-AF65-F5344CB8AC3E}">
        <p14:creationId xmlns:p14="http://schemas.microsoft.com/office/powerpoint/2010/main" val="2871892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fontScale="85000" lnSpcReduction="20000"/>
          </a:bodyPr>
          <a:lstStyle/>
          <a:p>
            <a:pPr fontAlgn="base"/>
            <a:r>
              <a:rPr lang="ar-EG" b="1" dirty="0"/>
              <a:t/>
            </a:r>
            <a:br>
              <a:rPr lang="ar-EG" b="1" dirty="0"/>
            </a:br>
            <a:r>
              <a:rPr lang="ar-EG" b="1" dirty="0"/>
              <a:t>أسباب صعوبات التعلم</a:t>
            </a:r>
            <a:endParaRPr lang="ar-EG" dirty="0"/>
          </a:p>
          <a:p>
            <a:pPr fontAlgn="base"/>
            <a:r>
              <a:rPr lang="ar-EG" dirty="0"/>
              <a:t>يؤكد أخصائيو الصحة النفسية بأنه ما دام لا أحد يعرف السبب الرئيسي لصعوبات التعلم ، فان محاولة الآباء البحث المتواصل لمعرفة الأسباب المحتملة يكون شيء غير مجدي لهم …ولكن هناك احتمالات عديدة لنشوء هذا الاضطراب …ولكن الأهم من ذلك للأسرة هو التقدم للأمام للوصول إلى أفضل الطرق للعلاج، ولكن على العلماء بذل الكثير من المجهودات لدراسة الأسباب والاحتمالات للتوصل إلى طرق لمنع هذه الإعاقات من الحدوث .</a:t>
            </a:r>
          </a:p>
          <a:p>
            <a:pPr fontAlgn="base"/>
            <a:r>
              <a:rPr lang="ar-EG" dirty="0"/>
              <a:t>لقد بحث العلماء عدة عوامل تؤدي إلى ظهور إعاقات التعلم منها :</a:t>
            </a:r>
            <a:br>
              <a:rPr lang="ar-EG" dirty="0"/>
            </a:br>
            <a:r>
              <a:rPr lang="ar-EG" dirty="0"/>
              <a:t>عيوب في نمو مخ الجنين</a:t>
            </a:r>
            <a:br>
              <a:rPr lang="ar-EG" dirty="0"/>
            </a:br>
            <a:r>
              <a:rPr lang="ar-EG" dirty="0"/>
              <a:t>العيوب الوراثية </a:t>
            </a:r>
            <a:r>
              <a:rPr lang="en-US" dirty="0"/>
              <a:t>Genetic Factors</a:t>
            </a:r>
            <a:br>
              <a:rPr lang="en-US" dirty="0"/>
            </a:br>
            <a:r>
              <a:rPr lang="ar-EG" dirty="0"/>
              <a:t>تأثير التدخين والخمور وبعض أنواع العقاقير</a:t>
            </a:r>
            <a:br>
              <a:rPr lang="ar-EG" dirty="0"/>
            </a:br>
            <a:r>
              <a:rPr lang="ar-EG" dirty="0"/>
              <a:t>مشاكل أثناء الحمل و الولادة</a:t>
            </a:r>
            <a:br>
              <a:rPr lang="ar-EG" dirty="0"/>
            </a:br>
            <a:r>
              <a:rPr lang="ar-EG" dirty="0"/>
              <a:t>مشاكل التلوث و البيئة.</a:t>
            </a:r>
          </a:p>
          <a:p>
            <a:endParaRPr lang="ar-EG" dirty="0"/>
          </a:p>
        </p:txBody>
      </p:sp>
    </p:spTree>
    <p:extLst>
      <p:ext uri="{BB962C8B-B14F-4D97-AF65-F5344CB8AC3E}">
        <p14:creationId xmlns:p14="http://schemas.microsoft.com/office/powerpoint/2010/main" val="3065779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05800" cy="5692808"/>
          </a:xfrm>
        </p:spPr>
        <p:txBody>
          <a:bodyPr>
            <a:normAutofit fontScale="85000" lnSpcReduction="20000"/>
          </a:bodyPr>
          <a:lstStyle/>
          <a:p>
            <a:pPr fontAlgn="base"/>
            <a:r>
              <a:rPr lang="ar-EG" b="1" dirty="0"/>
              <a:t>أنواع صعوبات التعلـّم</a:t>
            </a:r>
            <a:endParaRPr lang="ar-EG" dirty="0"/>
          </a:p>
          <a:p>
            <a:pPr fontAlgn="base"/>
            <a:r>
              <a:rPr lang="ar-EG" dirty="0"/>
              <a:t>من الممكن تصنيف صعوبات التعلـّم إلى :</a:t>
            </a:r>
          </a:p>
          <a:p>
            <a:pPr fontAlgn="base"/>
            <a:r>
              <a:rPr lang="ar-EG" dirty="0"/>
              <a:t>1ـ صعوبات تعلم نمائية :</a:t>
            </a:r>
            <a:br>
              <a:rPr lang="ar-EG" dirty="0"/>
            </a:br>
            <a:r>
              <a:rPr lang="ar-EG" dirty="0"/>
              <a:t>وهي تتعلق بنمو القدرات العقلية والعمليات المسئولة عن التوافق الدراسي للطالب وتوافقه الشخصي والاجتماعي والمهني وتشمل صعوبات (الانتباه ـ الإدراك ـ التفكير ـ التذكر ـ حل المشكلة) ومن الملاحظ أن الانتباه هو أولى خطوات التعلم وبدونه لا يحدث الإدراك وما يتبعه من عمليات عقلية مؤداها في النهاية التعلم وما يترتب على الاضطراب في إحدى تلك العمليات من انخفاض مستوى التلميذ في المواد الدراسية المرتبطة بالقراءة والكتابة وغيرها.</a:t>
            </a:r>
          </a:p>
          <a:p>
            <a:pPr fontAlgn="base"/>
            <a:r>
              <a:rPr lang="ar-EG" dirty="0"/>
              <a:t>2ـ صعوبات تعلم أكاديمية :وهي تشمل صعوبات القراءة والكتابة والحساب وهي نتيجة ومحصلة لصعوبات التعلم النمائية أو أن عدم قدرة التلميذ على تعلم تلك المواد يؤثر على اكتسابه التعلم في المراحل التعليمية التالية .</a:t>
            </a:r>
          </a:p>
          <a:p>
            <a:endParaRPr lang="ar-EG" dirty="0"/>
          </a:p>
        </p:txBody>
      </p:sp>
    </p:spTree>
    <p:extLst>
      <p:ext uri="{BB962C8B-B14F-4D97-AF65-F5344CB8AC3E}">
        <p14:creationId xmlns:p14="http://schemas.microsoft.com/office/powerpoint/2010/main" val="190378317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642</Words>
  <Application>Microsoft Office PowerPoint</Application>
  <PresentationFormat>On-screen Show (4:3)</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الدبلوم المهنى  شعبة تربية خاصة  مادة التدخل المبكر والارشاد الاسرى</vt:lpstr>
      <vt:lpstr>صعوبات  التعلم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مظاهر صعوبات التعلم: صعوبات التعلم الأكاديمية صعوبات التعلم التطورية( النمائية)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الدبلوم المهنى  شعبة تربية خاصة  مادة التدخل المبكر والارشاد الاسرى</dc:title>
  <dc:creator>etc</dc:creator>
  <cp:lastModifiedBy>etc</cp:lastModifiedBy>
  <cp:revision>3</cp:revision>
  <dcterms:created xsi:type="dcterms:W3CDTF">2006-08-16T00:00:00Z</dcterms:created>
  <dcterms:modified xsi:type="dcterms:W3CDTF">2020-03-28T20:03:45Z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